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969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985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18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95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7456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602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443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553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0085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582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20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206A6-0D7F-4864-A29C-66EB3069F2E5}" type="datetimeFigureOut">
              <a:rPr lang="es-ES" smtClean="0"/>
              <a:t>10/09/2018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E5CDC-61DA-47ED-8EC3-2117B5E47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79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55800" y="657225"/>
            <a:ext cx="8218488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</a:extLst>
        </p:spPr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es-ES_tradnl" altLang="es-ES" b="1" dirty="0">
                <a:solidFill>
                  <a:srgbClr val="0000FF"/>
                </a:solidFill>
                <a:latin typeface="Comic Sans MS" panose="030F0702030302020204" pitchFamily="66" charset="0"/>
              </a:rPr>
              <a:t>	</a:t>
            </a:r>
            <a:r>
              <a:rPr lang="es-ES" altLang="es-ES" b="1" dirty="0">
                <a:solidFill>
                  <a:srgbClr val="0000FF"/>
                </a:solidFill>
                <a:latin typeface="Comic Sans MS" panose="030F0702030302020204" pitchFamily="66" charset="0"/>
              </a:rPr>
              <a:t>Formulación del </a:t>
            </a:r>
            <a:r>
              <a:rPr lang="es-ES" altLang="es-ES" b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patrimonio contable</a:t>
            </a:r>
            <a:r>
              <a:rPr lang="es-ES" altLang="es-ES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 </a:t>
            </a:r>
            <a:endParaRPr lang="es-ES_tradnl" altLang="es-ES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marL="609600" indent="-609600">
              <a:lnSpc>
                <a:spcPct val="80000"/>
              </a:lnSpc>
              <a:buFontTx/>
              <a:buChar char="•"/>
            </a:pPr>
            <a:endParaRPr lang="es-ES_tradnl" altLang="es-ES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marL="609600" indent="-609600" algn="just">
              <a:lnSpc>
                <a:spcPct val="80000"/>
              </a:lnSpc>
              <a:buClr>
                <a:srgbClr val="0000FF"/>
              </a:buClr>
              <a:buFont typeface="Wingdings" panose="05000000000000000000" pitchFamily="2" charset="2"/>
              <a:buChar char="q"/>
            </a:pPr>
            <a:endParaRPr lang="es-ES_tradnl" altLang="es-ES" sz="1800" dirty="0">
              <a:latin typeface="Comic Sans MS" panose="030F0702030302020204" pitchFamily="66" charset="0"/>
            </a:endParaRPr>
          </a:p>
          <a:p>
            <a:pPr marL="1436688" lvl="1" indent="-647700" algn="just">
              <a:lnSpc>
                <a:spcPct val="80000"/>
              </a:lnSpc>
              <a:buClr>
                <a:srgbClr val="0000FF"/>
              </a:buClr>
              <a:buFont typeface="Wingdings" panose="05000000000000000000" pitchFamily="2" charset="2"/>
              <a:buChar char="q"/>
            </a:pPr>
            <a:endParaRPr lang="es-ES" altLang="es-ES" sz="1800" dirty="0">
              <a:latin typeface="Comic Sans MS" panose="030F0702030302020204" pitchFamily="66" charset="0"/>
            </a:endParaRPr>
          </a:p>
        </p:txBody>
      </p:sp>
      <p:sp>
        <p:nvSpPr>
          <p:cNvPr id="24580" name="Line 3"/>
          <p:cNvSpPr>
            <a:spLocks noChangeShapeType="1"/>
          </p:cNvSpPr>
          <p:nvPr/>
        </p:nvSpPr>
        <p:spPr bwMode="auto">
          <a:xfrm>
            <a:off x="1774825" y="6237288"/>
            <a:ext cx="87137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739900" y="1520825"/>
            <a:ext cx="849788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350" indent="-63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533400" algn="l"/>
                <a:tab pos="31432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3900" indent="-538163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533400" algn="l"/>
                <a:tab pos="31432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4938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533400" algn="l"/>
                <a:tab pos="3143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12925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533400" algn="l"/>
                <a:tab pos="31432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0913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533400" algn="l"/>
                <a:tab pos="31432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781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533400" algn="l"/>
                <a:tab pos="31432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353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533400" algn="l"/>
                <a:tab pos="31432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925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533400" algn="l"/>
                <a:tab pos="31432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97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533400" algn="l"/>
                <a:tab pos="31432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 eaLnBrk="1" hangingPunct="1">
              <a:spcBef>
                <a:spcPct val="40000"/>
              </a:spcBef>
              <a:buClr>
                <a:srgbClr val="0000FF"/>
              </a:buClr>
              <a:buFont typeface="Wingdings" panose="05000000000000000000" pitchFamily="2" charset="2"/>
              <a:buChar char="q"/>
            </a:pPr>
            <a:r>
              <a:rPr lang="es-ES" altLang="es-ES" sz="2400" dirty="0">
                <a:latin typeface="Comic Sans MS" panose="030F0702030302020204" pitchFamily="66" charset="0"/>
              </a:rPr>
              <a:t>Elementos patrimoniales</a:t>
            </a:r>
          </a:p>
          <a:p>
            <a:pPr lvl="1" algn="just" eaLnBrk="1" hangingPunct="1">
              <a:spcBef>
                <a:spcPct val="4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Terrenos y bienes naturales…………………………	12.000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Construcciones…………………………………………………	60.000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Mobiliario……………………………………………………………	7.000			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Elementos de transporte…………………………………	16.000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Otro inmovilizado material………………………………	6.000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Mercaderías…………………………………………………………	13.000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Dinero en caja……………………………………………………	1.000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Dinero en cuentas corrientes…………………………	8.000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Créditos sobre clientes (Facturas)…………………	23.000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Créditos sobre clientes (Letras de cambio)...18.000	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Deudas compras de mercancías (Facturas)……44.000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Letras de cambio aceptadas a proveedores..	20.000</a:t>
            </a:r>
          </a:p>
          <a:p>
            <a:pPr lvl="1" algn="just" eaLnBrk="1" hangingPunct="1">
              <a:spcBef>
                <a:spcPct val="10000"/>
              </a:spcBef>
              <a:buClr>
                <a:srgbClr val="0000FF"/>
              </a:buClr>
              <a:buFont typeface="Wingdings" panose="05000000000000000000" pitchFamily="2" charset="2"/>
              <a:buChar char="ü"/>
            </a:pPr>
            <a:r>
              <a:rPr lang="es-ES_tradnl" altLang="es-ES" sz="1800" dirty="0">
                <a:latin typeface="Comic Sans MS" panose="030F0702030302020204" pitchFamily="66" charset="0"/>
              </a:rPr>
              <a:t>Capital </a:t>
            </a:r>
            <a:r>
              <a:rPr lang="es-ES_tradnl" altLang="es-ES" sz="1800" dirty="0" smtClean="0">
                <a:latin typeface="Comic Sans MS" panose="030F0702030302020204" pitchFamily="66" charset="0"/>
              </a:rPr>
              <a:t>???</a:t>
            </a:r>
            <a:endParaRPr lang="es-ES_tradnl" altLang="es-ES" sz="1800" dirty="0">
              <a:latin typeface="Comic Sans MS" panose="030F0702030302020204" pitchFamily="66" charset="0"/>
            </a:endParaRP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1905000" y="6394450"/>
            <a:ext cx="6051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altLang="es-E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Contablidafinanciera</a:t>
            </a:r>
            <a:r>
              <a:rPr lang="es-ES" altLang="es-E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es-ES" alt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03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Gil Herrera</dc:creator>
  <cp:lastModifiedBy>Luis Gil Herrera</cp:lastModifiedBy>
  <cp:revision>1</cp:revision>
  <dcterms:created xsi:type="dcterms:W3CDTF">2018-09-10T08:47:46Z</dcterms:created>
  <dcterms:modified xsi:type="dcterms:W3CDTF">2018-09-10T08:48:32Z</dcterms:modified>
</cp:coreProperties>
</file>